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1880" r:id="rId2"/>
    <p:sldId id="1896" r:id="rId3"/>
    <p:sldId id="1897" r:id="rId4"/>
    <p:sldId id="1907" r:id="rId5"/>
    <p:sldId id="1899" r:id="rId6"/>
    <p:sldId id="1898" r:id="rId7"/>
    <p:sldId id="1901" r:id="rId8"/>
    <p:sldId id="1900" r:id="rId9"/>
    <p:sldId id="1902" r:id="rId10"/>
    <p:sldId id="1903" r:id="rId11"/>
    <p:sldId id="1904" r:id="rId12"/>
    <p:sldId id="1905" r:id="rId13"/>
    <p:sldId id="1079" r:id="rId14"/>
    <p:sldId id="262" r:id="rId15"/>
    <p:sldId id="1026" r:id="rId16"/>
    <p:sldId id="1019" r:id="rId17"/>
    <p:sldId id="313" r:id="rId18"/>
    <p:sldId id="1058" r:id="rId19"/>
    <p:sldId id="1020" r:id="rId20"/>
    <p:sldId id="316" r:id="rId21"/>
    <p:sldId id="1056" r:id="rId22"/>
    <p:sldId id="386" r:id="rId23"/>
    <p:sldId id="1057" r:id="rId24"/>
    <p:sldId id="387" r:id="rId25"/>
    <p:sldId id="1022" r:id="rId26"/>
    <p:sldId id="1023" r:id="rId27"/>
    <p:sldId id="1025" r:id="rId28"/>
    <p:sldId id="435" r:id="rId29"/>
    <p:sldId id="323" r:id="rId30"/>
    <p:sldId id="1021" r:id="rId31"/>
    <p:sldId id="436" r:id="rId32"/>
    <p:sldId id="395" r:id="rId33"/>
    <p:sldId id="1071" r:id="rId34"/>
    <p:sldId id="190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/>
    <p:restoredTop sz="96327"/>
  </p:normalViewPr>
  <p:slideViewPr>
    <p:cSldViewPr snapToGrid="0">
      <p:cViewPr varScale="1">
        <p:scale>
          <a:sx n="181" d="100"/>
          <a:sy n="181" d="100"/>
        </p:scale>
        <p:origin x="208" y="3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moz.com/blog/understanding-google-ads-aucti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19/0594.pdf" TargetMode="External"/><Relationship Id="rId2" Type="http://schemas.openxmlformats.org/officeDocument/2006/relationships/hyperlink" Target="https://en.wikipedia.org/wiki/PageRan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Graph_neural_networ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clanthology.org/2022.acl-long.60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youtube.com/watch?v=Unzc731iCU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aclanthology.org/events/acl-2022/" TargetMode="External"/><Relationship Id="rId4" Type="http://schemas.openxmlformats.org/officeDocument/2006/relationships/hyperlink" Target="http://34.204.188.58/cgi-bin/similar?embedding=s2_recommendations&amp;limit=20&amp;search=An+Information-theoretic+Approach+to+Prompt+Engineering+Without+Ground+Truth+Label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ypi.org/project/annoy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-nlp.stanford.edu/IR-book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eb.archive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annoy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stanford.edu/~jurafsky/slp3/13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ider_trap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nlp.stanford.edu/IR-book/pdf/20craw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main_Name_System" TargetMode="External"/><Relationship Id="rId5" Type="http://schemas.openxmlformats.org/officeDocument/2006/relationships/hyperlink" Target="https://www.geeksforgeeks.org/comparator-function-of-qsort-in-c/" TargetMode="External"/><Relationship Id="rId4" Type="http://schemas.openxmlformats.org/officeDocument/2006/relationships/hyperlink" Target="https://www.wysiwygwebbuilder.com/phpcount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onsored_search_auction" TargetMode="External"/><Relationship Id="rId2" Type="http://schemas.openxmlformats.org/officeDocument/2006/relationships/hyperlink" Target="https://en.wikipedia.org/wiki/Learning_to_ran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CS6120: Lecture 12</a:t>
            </a:r>
            <a:br>
              <a:rPr lang="en-US" sz="4400" dirty="0"/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  <a:t>Web Search</a:t>
            </a:r>
            <a:b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  <a:t>Machine Translation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2B3-8216-D93A-F843-D7F4F743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 Auction</a:t>
            </a:r>
            <a:br>
              <a:rPr lang="en-US" dirty="0"/>
            </a:br>
            <a:r>
              <a:rPr lang="en-US" sz="3600" dirty="0">
                <a:hlinkClick r:id="rId2"/>
              </a:rPr>
              <a:t>https://moz.com/blog/understanding-google-ads-auction</a:t>
            </a:r>
            <a:r>
              <a:rPr lang="en-US" sz="36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69C2-BF8C-7ABE-A1E4-82A7F966B7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Bid</a:t>
            </a:r>
          </a:p>
          <a:p>
            <a:r>
              <a:rPr lang="en-US" dirty="0"/>
              <a:t>Quality</a:t>
            </a:r>
          </a:p>
          <a:p>
            <a:pPr lvl="1"/>
            <a:r>
              <a:rPr lang="en-US" dirty="0"/>
              <a:t>Estimate of CTR (clicks)</a:t>
            </a:r>
          </a:p>
          <a:p>
            <a:pPr lvl="1"/>
            <a:endParaRPr lang="en-US" dirty="0"/>
          </a:p>
          <a:p>
            <a:r>
              <a:rPr lang="en-US" dirty="0"/>
              <a:t>Market maker (Google)</a:t>
            </a:r>
          </a:p>
          <a:p>
            <a:pPr lvl="1"/>
            <a:r>
              <a:rPr lang="en-US" dirty="0"/>
              <a:t>Maximizing benefit to</a:t>
            </a:r>
          </a:p>
          <a:p>
            <a:pPr lvl="2"/>
            <a:r>
              <a:rPr lang="en-US" dirty="0"/>
              <a:t>Readers</a:t>
            </a:r>
          </a:p>
          <a:p>
            <a:pPr lvl="2"/>
            <a:r>
              <a:rPr lang="en-US" dirty="0"/>
              <a:t>Writers</a:t>
            </a:r>
          </a:p>
          <a:p>
            <a:pPr lvl="2"/>
            <a:r>
              <a:rPr lang="en-US" dirty="0"/>
              <a:t>Advertisers</a:t>
            </a:r>
          </a:p>
          <a:p>
            <a:r>
              <a:rPr lang="en-US" dirty="0"/>
              <a:t>Economic Optimization</a:t>
            </a:r>
          </a:p>
          <a:p>
            <a:pPr lvl="1"/>
            <a:r>
              <a:rPr lang="en-US" dirty="0"/>
              <a:t>Different from learning to rank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21591-03EB-24F2-CCCA-DDCE4942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0050-81A3-5E42-646C-40FFDD63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Figure 2: Calculating Ad Rank">
            <a:extLst>
              <a:ext uri="{FF2B5EF4-FFF2-40B4-BE49-F238E27FC236}">
                <a16:creationId xmlns:a16="http://schemas.microsoft.com/office/drawing/2014/main" id="{5FB3B0D1-2C88-0191-F095-FFEB23104EC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50100"/>
            <a:ext cx="5181600" cy="19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56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9B1E-E8E3-FA1A-15E9-57CECCDC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07D60-5F49-0B7C-EBCA-E4D38782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348DAA63-14B2-2459-AF37-BCAC6750521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46183" y="690147"/>
            <a:ext cx="11832653" cy="5035404"/>
          </a:xfrm>
        </p:spPr>
      </p:pic>
    </p:spTree>
    <p:extLst>
      <p:ext uri="{BB962C8B-B14F-4D97-AF65-F5344CB8AC3E}">
        <p14:creationId xmlns:p14="http://schemas.microsoft.com/office/powerpoint/2010/main" val="386710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C6DAAC-5835-86D2-343C-2CAF6E62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Priors: </a:t>
            </a:r>
            <a:r>
              <a:rPr lang="en-US" dirty="0" err="1"/>
              <a:t>Pr</a:t>
            </a:r>
            <a:r>
              <a:rPr lang="en-US" dirty="0"/>
              <a:t>(URL)</a:t>
            </a:r>
            <a:br>
              <a:rPr lang="en-US" dirty="0"/>
            </a:br>
            <a:r>
              <a:rPr lang="en-US" dirty="0"/>
              <a:t>Query-independent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1E769-CFB9-5721-D24D-DD33E034C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997141" cy="4351338"/>
          </a:xfrm>
        </p:spPr>
        <p:txBody>
          <a:bodyPr/>
          <a:lstStyle/>
          <a:p>
            <a:r>
              <a:rPr lang="en-US" dirty="0"/>
              <a:t>Page Rank</a:t>
            </a:r>
          </a:p>
          <a:p>
            <a:pPr lvl="1"/>
            <a:r>
              <a:rPr lang="en-US" dirty="0"/>
              <a:t>Prior: </a:t>
            </a:r>
            <a:r>
              <a:rPr lang="en-US" dirty="0" err="1"/>
              <a:t>Pr</a:t>
            </a:r>
            <a:r>
              <a:rPr lang="en-US" dirty="0"/>
              <a:t>(ULR)</a:t>
            </a:r>
          </a:p>
          <a:p>
            <a:pPr lvl="1"/>
            <a:r>
              <a:rPr lang="en-US" dirty="0"/>
              <a:t>Eigenvalue</a:t>
            </a:r>
          </a:p>
          <a:p>
            <a:pPr lvl="1"/>
            <a:r>
              <a:rPr lang="en-US" dirty="0"/>
              <a:t>Random Surfer Model</a:t>
            </a:r>
          </a:p>
          <a:p>
            <a:pPr lvl="1"/>
            <a:r>
              <a:rPr lang="en-US" sz="2000" dirty="0">
                <a:hlinkClick r:id="rId2"/>
              </a:rPr>
              <a:t>https://en.wikipedia.org/wiki/PageRank</a:t>
            </a:r>
            <a:endParaRPr lang="en-US" sz="2000" dirty="0"/>
          </a:p>
          <a:p>
            <a:r>
              <a:rPr lang="en-US" i="0" dirty="0">
                <a:solidFill>
                  <a:srgbClr val="2E3743"/>
                </a:solidFill>
                <a:effectLst/>
                <a:hlinkClick r:id="rId3"/>
              </a:rPr>
              <a:t>ProNE: Fast and Scalable Network Representation Learning</a:t>
            </a:r>
            <a:endParaRPr lang="en-US" i="0" dirty="0">
              <a:solidFill>
                <a:srgbClr val="2E3743"/>
              </a:solidFill>
              <a:effectLst/>
            </a:endParaRPr>
          </a:p>
          <a:p>
            <a:r>
              <a:rPr lang="en-US" i="0" dirty="0">
                <a:solidFill>
                  <a:srgbClr val="2E3743"/>
                </a:solidFill>
                <a:effectLst/>
                <a:hlinkClick r:id="rId4"/>
              </a:rPr>
              <a:t>https://en.wikipedia.org/wiki/Graph_neural_network</a:t>
            </a:r>
            <a:r>
              <a:rPr lang="en-US" dirty="0">
                <a:solidFill>
                  <a:srgbClr val="2E3743"/>
                </a:solidFill>
              </a:rPr>
              <a:t> </a:t>
            </a:r>
            <a:endParaRPr lang="en-US" i="0" dirty="0">
              <a:solidFill>
                <a:srgbClr val="2E3743"/>
              </a:solidFill>
              <a:effectLst/>
            </a:endParaRP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7B4BC-5AB6-490F-9D12-2D844397B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URL </a:t>
            </a:r>
            <a:r>
              <a:rPr lang="en-US" dirty="0">
                <a:sym typeface="Wingdings" pitchFamily="2" charset="2"/>
              </a:rPr>
              <a:t> Noisy Channel  Q</a:t>
            </a:r>
          </a:p>
          <a:p>
            <a:pPr lvl="1"/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(URL) = ARGMAX_U </a:t>
            </a:r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(U) </a:t>
            </a:r>
            <a:r>
              <a:rPr lang="en-US" sz="2000" dirty="0" err="1">
                <a:sym typeface="Wingdings" pitchFamily="2" charset="2"/>
              </a:rPr>
              <a:t>Pr</a:t>
            </a:r>
            <a:r>
              <a:rPr lang="en-US" sz="2000" dirty="0">
                <a:sym typeface="Wingdings" pitchFamily="2" charset="2"/>
              </a:rPr>
              <a:t>(Q|U)</a:t>
            </a:r>
          </a:p>
          <a:p>
            <a:r>
              <a:rPr lang="en-US" dirty="0">
                <a:sym typeface="Wingdings" pitchFamily="2" charset="2"/>
              </a:rPr>
              <a:t>Prior: </a:t>
            </a:r>
            <a:r>
              <a:rPr lang="en-US" dirty="0" err="1">
                <a:sym typeface="Wingdings" pitchFamily="2" charset="2"/>
              </a:rPr>
              <a:t>Pr</a:t>
            </a:r>
            <a:r>
              <a:rPr lang="en-US" dirty="0">
                <a:sym typeface="Wingdings" pitchFamily="2" charset="2"/>
              </a:rPr>
              <a:t>(URL)</a:t>
            </a:r>
          </a:p>
          <a:p>
            <a:r>
              <a:rPr lang="en-US" dirty="0">
                <a:sym typeface="Wingdings" pitchFamily="2" charset="2"/>
              </a:rPr>
              <a:t>Channel: </a:t>
            </a:r>
            <a:r>
              <a:rPr lang="en-US" dirty="0" err="1">
                <a:sym typeface="Wingdings" pitchFamily="2" charset="2"/>
              </a:rPr>
              <a:t>Pr</a:t>
            </a:r>
            <a:r>
              <a:rPr lang="en-US" dirty="0">
                <a:sym typeface="Wingdings" pitchFamily="2" charset="2"/>
              </a:rPr>
              <a:t>(Q|URL)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09BF37-93E2-BEB6-4F33-FD04BE61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60C97-6C92-85BC-1AB4-3B4E9AD3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889C3-B071-B485-4AB6-9CB13F1BB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253" y="3429000"/>
            <a:ext cx="1269253" cy="12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937B90-8120-05F4-3844-B0ABA6E70F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779" y="200712"/>
            <a:ext cx="11483574" cy="6002380"/>
          </a:xfrm>
        </p:spPr>
      </p:pic>
    </p:spTree>
    <p:extLst>
      <p:ext uri="{BB962C8B-B14F-4D97-AF65-F5344CB8AC3E}">
        <p14:creationId xmlns:p14="http://schemas.microsoft.com/office/powerpoint/2010/main" val="72479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F50A-5EE3-77D0-A7D1-ABBD6D7D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&amp; Term-by-Document Matrices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30C113-E68A-AA22-99A3-90E6E6E1D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  <a:p>
            <a:r>
              <a:rPr lang="en-US" dirty="0"/>
              <a:t>Principal Component Analysis (PCA)</a:t>
            </a:r>
          </a:p>
          <a:p>
            <a:r>
              <a:rPr lang="en-US" dirty="0"/>
              <a:t>Dimension Reduction</a:t>
            </a:r>
          </a:p>
          <a:p>
            <a:r>
              <a:rPr lang="en-US" dirty="0"/>
              <a:t>Rotations</a:t>
            </a:r>
          </a:p>
          <a:p>
            <a:r>
              <a:rPr lang="en-US" dirty="0"/>
              <a:t>Approximate Nearest Neighbors (ANN)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977B2-E1D2-5289-DAD0-4B367FB8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61333-4806-2710-51FA-B207BCA2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C56EA-2E5F-98D2-D7F9-4C2C14EE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8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16E1-C67B-829A-348E-37A1DD9B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Nearly Everything To Vectors (Embeddings)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VectorDB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5004-1B8C-872C-B50E-012213D46C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“Everything”</a:t>
            </a:r>
          </a:p>
          <a:p>
            <a:pPr lvl="1"/>
            <a:r>
              <a:rPr lang="en-US" dirty="0"/>
              <a:t>Words (Terms): word2vec</a:t>
            </a:r>
          </a:p>
          <a:p>
            <a:pPr lvl="1"/>
            <a:r>
              <a:rPr lang="en-US" dirty="0"/>
              <a:t>Documents (Text Strings):</a:t>
            </a:r>
          </a:p>
          <a:p>
            <a:pPr lvl="2"/>
            <a:r>
              <a:rPr lang="en-US" dirty="0"/>
              <a:t>doc2vec, BERT, Specter</a:t>
            </a:r>
          </a:p>
          <a:p>
            <a:pPr lvl="1"/>
            <a:r>
              <a:rPr lang="en-US" dirty="0"/>
              <a:t>Graphs (GNNs)</a:t>
            </a:r>
          </a:p>
          <a:p>
            <a:pPr lvl="2"/>
            <a:r>
              <a:rPr lang="en-US" dirty="0"/>
              <a:t>Example: citation graph</a:t>
            </a:r>
          </a:p>
          <a:p>
            <a:pPr lvl="1"/>
            <a:r>
              <a:rPr lang="en-US" dirty="0"/>
              <a:t>Semantics (“Meaning”)</a:t>
            </a:r>
          </a:p>
          <a:p>
            <a:pPr lvl="1"/>
            <a:r>
              <a:rPr lang="en-US" dirty="0"/>
              <a:t>All the world’s languages</a:t>
            </a:r>
          </a:p>
          <a:p>
            <a:pPr lvl="1"/>
            <a:r>
              <a:rPr lang="en-US" dirty="0"/>
              <a:t>Audio (Speech, Music)</a:t>
            </a:r>
          </a:p>
          <a:p>
            <a:pPr lvl="1"/>
            <a:r>
              <a:rPr lang="en-US" dirty="0"/>
              <a:t>Pictures and Videos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3237F-DE7F-6FAF-F2B4-F434D565631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Embeddings</a:t>
                </a:r>
              </a:p>
              <a:p>
                <a:pPr lvl="1"/>
                <a:r>
                  <a:rPr lang="en-US" dirty="0"/>
                  <a:t>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Cosine</a:t>
                </a:r>
              </a:p>
              <a:p>
                <a:pPr lvl="2"/>
                <a:r>
                  <a:rPr lang="en-US" dirty="0"/>
                  <a:t>Similar documents</a:t>
                </a:r>
              </a:p>
              <a:p>
                <a:pPr lvl="3"/>
                <a:r>
                  <a:rPr lang="en-US" dirty="0"/>
                  <a:t>Word Overlap</a:t>
                </a:r>
              </a:p>
              <a:p>
                <a:pPr lvl="3"/>
                <a:r>
                  <a:rPr lang="en-US" dirty="0"/>
                  <a:t>Nearby in citation graph</a:t>
                </a:r>
              </a:p>
              <a:p>
                <a:pPr lvl="3"/>
                <a:r>
                  <a:rPr lang="en-US" dirty="0"/>
                  <a:t>Similar topics, venues, authors</a:t>
                </a:r>
              </a:p>
              <a:p>
                <a:pPr lvl="1"/>
                <a:r>
                  <a:rPr lang="en-US" dirty="0"/>
                  <a:t>Latent (Hidden) Dimensions</a:t>
                </a:r>
              </a:p>
              <a:p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/>
                  <a:t>Rotations</a:t>
                </a:r>
              </a:p>
              <a:p>
                <a:pPr lvl="1"/>
                <a:r>
                  <a:rPr lang="en-US" dirty="0"/>
                  <a:t>Approximate Nearest Neighbors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3237F-DE7F-6FAF-F2B4-F434D5656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E8E8A-4066-50EF-3D35-9B4734EF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848-6181-8EC1-1A1E-DB1E2A97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B0063-6AD3-D1B4-8A1A-A85E9FDE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9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99" y="1443992"/>
            <a:ext cx="5504241" cy="541400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6" y="73759"/>
            <a:ext cx="9508127" cy="20001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023" y="3268579"/>
            <a:ext cx="6821170" cy="2132979"/>
          </a:xfrm>
        </p:spPr>
        <p:txBody>
          <a:bodyPr/>
          <a:lstStyle/>
          <a:p>
            <a:r>
              <a:rPr lang="en-US" dirty="0"/>
              <a:t>Salton’s Vector Space Model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402990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162A-8FD6-B75B-7667-FFDC4D43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3895" cy="1325563"/>
          </a:xfrm>
        </p:spPr>
        <p:txBody>
          <a:bodyPr/>
          <a:lstStyle/>
          <a:p>
            <a:r>
              <a:rPr lang="en-US" dirty="0"/>
              <a:t>Word2vec (Embeddings)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48048-8770-0818-59AE-2B33843EF4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6739" y="2019456"/>
                <a:ext cx="9989608" cy="4131962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(tall-skinny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vocabulary size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hidden dimensions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all pairs of words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might be 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 there are approximations (ANNs) </a:t>
                </a:r>
              </a:p>
              <a:p>
                <a:pPr lvl="2"/>
                <a:r>
                  <a:rPr lang="en-US" dirty="0"/>
                  <a:t>that find many/most of the large values</a:t>
                </a:r>
              </a:p>
              <a:p>
                <a:r>
                  <a:rPr lang="en-US" dirty="0"/>
                  <a:t>Better for capturing collocations</a:t>
                </a:r>
              </a:p>
              <a:p>
                <a:pPr lvl="1"/>
                <a:r>
                  <a:rPr lang="en-US" dirty="0"/>
                  <a:t>Collocations: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appear near one another (more than chance)</a:t>
                </a:r>
              </a:p>
              <a:p>
                <a:r>
                  <a:rPr lang="en-US" dirty="0"/>
                  <a:t>Less appropriate for other notions of similarity</a:t>
                </a:r>
              </a:p>
              <a:p>
                <a:pPr lvl="1"/>
                <a:r>
                  <a:rPr lang="en-US" dirty="0"/>
                  <a:t>Both synonyms and antonyms appear near one another</a:t>
                </a:r>
              </a:p>
              <a:p>
                <a:pPr lvl="1"/>
                <a:r>
                  <a:rPr lang="en-US" dirty="0"/>
                  <a:t>(But they don’t mean the same thing)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48048-8770-0818-59AE-2B33843EF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6739" y="2019456"/>
                <a:ext cx="9989608" cy="4131962"/>
              </a:xfrm>
              <a:blipFill>
                <a:blip r:embed="rId2"/>
                <a:stretch>
                  <a:fillRect l="-889" t="-3058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F9DCE-8C89-1809-433F-A7A3DBB3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32E79-2A55-69C1-B456-FD92043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A4479-D675-6863-61CD-C9BC2D0C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1CC79A1-5CDC-F446-624E-AA5A6F8A7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2207" y="136524"/>
            <a:ext cx="6477403" cy="289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EE893-8335-6371-FF01-1046DDA79FA9}"/>
                  </a:ext>
                </a:extLst>
              </p:cNvPr>
              <p:cNvSpPr txBox="1"/>
              <p:nvPr/>
            </p:nvSpPr>
            <p:spPr>
              <a:xfrm>
                <a:off x="8153400" y="3206838"/>
                <a:ext cx="42171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plotting purposes,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dimension reduction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reduce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down to 2D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EE893-8335-6371-FF01-1046DDA79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3206838"/>
                <a:ext cx="4217137" cy="1200329"/>
              </a:xfrm>
              <a:prstGeom prst="rect">
                <a:avLst/>
              </a:prstGeom>
              <a:blipFill>
                <a:blip r:embed="rId4"/>
                <a:stretch>
                  <a:fillRect l="-2410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709F30-FD68-9C87-3E77-BD9DDDF8A294}"/>
              </a:ext>
            </a:extLst>
          </p:cNvPr>
          <p:cNvSpPr txBox="1"/>
          <p:nvPr/>
        </p:nvSpPr>
        <p:spPr>
          <a:xfrm>
            <a:off x="10850993" y="3028949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from JM3</a:t>
            </a:r>
          </a:p>
        </p:txBody>
      </p:sp>
    </p:spTree>
    <p:extLst>
      <p:ext uri="{BB962C8B-B14F-4D97-AF65-F5344CB8AC3E}">
        <p14:creationId xmlns:p14="http://schemas.microsoft.com/office/powerpoint/2010/main" val="133183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F0B4AE-6D44-28C7-5807-DCCB28A30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900316" y="589951"/>
            <a:ext cx="1041064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2F32-2D8D-FBCE-61FE-18D379CA794F}"/>
              </a:ext>
            </a:extLst>
          </p:cNvPr>
          <p:cNvSpPr txBox="1"/>
          <p:nvPr/>
        </p:nvSpPr>
        <p:spPr>
          <a:xfrm>
            <a:off x="457199" y="6268049"/>
            <a:ext cx="6054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/slp3/slides/7_NB.pdf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35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7336-7B83-179E-2479-EA655E20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44BC-862E-A998-ADF3-B4D9661F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Oral:</a:t>
            </a:r>
          </a:p>
          <a:p>
            <a:pPr lvl="1"/>
            <a:r>
              <a:rPr lang="en-US" dirty="0"/>
              <a:t>20-40 minutes</a:t>
            </a:r>
          </a:p>
          <a:p>
            <a:r>
              <a:rPr lang="en-US" dirty="0"/>
              <a:t>Written</a:t>
            </a:r>
          </a:p>
          <a:p>
            <a:pPr lvl="1"/>
            <a:r>
              <a:rPr lang="en-US" dirty="0"/>
              <a:t>5-20 pages</a:t>
            </a:r>
          </a:p>
          <a:p>
            <a:pPr lvl="1"/>
            <a:r>
              <a:rPr lang="en-US" dirty="0"/>
              <a:t>lots of references</a:t>
            </a:r>
          </a:p>
          <a:p>
            <a:r>
              <a:rPr lang="en-US" dirty="0"/>
              <a:t>Say everything three times</a:t>
            </a:r>
          </a:p>
          <a:p>
            <a:pPr lvl="1"/>
            <a:r>
              <a:rPr lang="en-US" dirty="0"/>
              <a:t>Winston: How to Speak</a:t>
            </a:r>
          </a:p>
          <a:p>
            <a:pPr lvl="1"/>
            <a:r>
              <a:rPr lang="en-US" dirty="0">
                <a:hlinkClick r:id="rId2"/>
              </a:rPr>
              <a:t>https://www.youtube.com/watch?v=Unzc731iCUY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sz="1400" dirty="0">
                <a:hlinkClick r:id="rId3"/>
              </a:rPr>
              <a:t>https://aclanthology.org/2022.acl-long.60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http://34.204.188.58/cgi-bin/similar?embedding=s2_recommendations&amp;limit=20&amp;search=An+Information-theoretic+Approach+to+Prompt+Engineering+Without+Ground+Truth+Labels</a:t>
            </a:r>
            <a:r>
              <a:rPr lang="en-US" sz="1400" dirty="0"/>
              <a:t>  </a:t>
            </a:r>
          </a:p>
          <a:p>
            <a:pPr lvl="1"/>
            <a:r>
              <a:rPr lang="en-US" sz="1400" dirty="0">
                <a:hlinkClick r:id="rId5"/>
              </a:rPr>
              <a:t>https://aclanthology.org/events/acl-2022/</a:t>
            </a:r>
            <a:r>
              <a:rPr lang="en-US" sz="1400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7AF6-77B4-F27C-D836-E97A7F7A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22956-A9D9-8299-756E-5FACD722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2AEE84-A2FB-34D5-A493-552A0A97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3" y="4396206"/>
            <a:ext cx="1010799" cy="10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FF432B2-A150-4FE6-48B6-0C63F432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53" y="3231003"/>
            <a:ext cx="1075509" cy="10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F6B9CC9-AA80-01C5-7249-D94E5A6B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19" y="5543321"/>
            <a:ext cx="1041838" cy="10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5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 (IR) notation</a:t>
            </a:r>
            <a:br>
              <a:rPr lang="en-US" dirty="0"/>
            </a:br>
            <a:r>
              <a:rPr lang="en-US" dirty="0"/>
              <a:t>Term Weighting: </a:t>
            </a:r>
            <a:r>
              <a:rPr lang="en-US" dirty="0" err="1"/>
              <a:t>tf</a:t>
            </a:r>
            <a:r>
              <a:rPr lang="en-US" dirty="0"/>
              <a:t> * 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t: term</a:t>
                </a:r>
              </a:p>
              <a:p>
                <a:r>
                  <a:rPr lang="en-US" dirty="0"/>
                  <a:t>d: document</a:t>
                </a:r>
              </a:p>
              <a:p>
                <a:r>
                  <a:rPr lang="en-US" dirty="0"/>
                  <a:t>D: # of documents in library</a:t>
                </a:r>
              </a:p>
              <a:p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Entropy: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tf(</a:t>
                </a:r>
                <a:r>
                  <a:rPr lang="en-US" dirty="0" err="1"/>
                  <a:t>t,d</a:t>
                </a:r>
                <a:r>
                  <a:rPr lang="en-US" dirty="0"/>
                  <a:t>): term frequency</a:t>
                </a:r>
              </a:p>
              <a:p>
                <a:pPr lvl="1"/>
                <a:r>
                  <a:rPr lang="en-US" dirty="0"/>
                  <a:t># of times that t appears in d</a:t>
                </a:r>
              </a:p>
              <a:p>
                <a:r>
                  <a:rPr lang="en-US" dirty="0" err="1"/>
                  <a:t>df</a:t>
                </a:r>
                <a:r>
                  <a:rPr lang="en-US" dirty="0"/>
                  <a:t>(t): document frequency</a:t>
                </a:r>
              </a:p>
              <a:p>
                <a:pPr lvl="1"/>
                <a:r>
                  <a:rPr lang="en-US" dirty="0"/>
                  <a:t># of documents that contain t </a:t>
                </a:r>
              </a:p>
              <a:p>
                <a:pPr lvl="1"/>
                <a:r>
                  <a:rPr lang="en-US" dirty="0"/>
                  <a:t>(at least once)</a:t>
                </a:r>
              </a:p>
              <a:p>
                <a:r>
                  <a:rPr lang="en-US" dirty="0"/>
                  <a:t>IDF(t): inverse doc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𝐼𝐷𝐹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tf</a:t>
                </a:r>
                <a:r>
                  <a:rPr lang="en-US" dirty="0"/>
                  <a:t> * IDF weighting</a:t>
                </a:r>
              </a:p>
              <a:p>
                <a:pPr lvl="1"/>
                <a:r>
                  <a:rPr lang="en-US" dirty="0"/>
                  <a:t>Assumes (too much) </a:t>
                </a:r>
                <a:r>
                  <a:rPr lang="en-US" dirty="0" err="1"/>
                  <a:t>indep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28984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29EFED-5A32-5DA9-BF96-9552970B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Bellcore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0B8467-EBCA-A618-9E48-DFE41A758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term by document matrix</a:t>
                </a:r>
              </a:p>
              <a:p>
                <a:pPr lvl="1"/>
                <a:r>
                  <a:rPr lang="en-US" dirty="0"/>
                  <a:t>A document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 bag of words</a:t>
                </a:r>
              </a:p>
              <a:p>
                <a:pPr lvl="1"/>
                <a:r>
                  <a:rPr lang="en-US" dirty="0"/>
                  <a:t>A word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 bag of documents</a:t>
                </a:r>
              </a:p>
              <a:p>
                <a:pPr lvl="2"/>
                <a:r>
                  <a:rPr lang="en-US" i="1" dirty="0"/>
                  <a:t>You shall know a word by the company it keeps</a:t>
                </a:r>
              </a:p>
              <a:p>
                <a:r>
                  <a:rPr lang="en-US" dirty="0"/>
                  <a:t>Example of SVD for dimension reduction</a:t>
                </a:r>
              </a:p>
              <a:p>
                <a:pPr lvl="1"/>
                <a:r>
                  <a:rPr lang="en-US" dirty="0"/>
                  <a:t>Suggestion: reducing dimensions </a:t>
                </a:r>
                <a:r>
                  <a:rPr lang="en-US" dirty="0">
                    <a:sym typeface="Wingdings" pitchFamily="2" charset="2"/>
                  </a:rPr>
                  <a:t> better separation of classes of interest</a:t>
                </a:r>
              </a:p>
              <a:p>
                <a:r>
                  <a:rPr lang="en-US" dirty="0">
                    <a:sym typeface="Wingdings" pitchFamily="2" charset="2"/>
                  </a:rPr>
                  <a:t>Motivate latent dimensions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as a method to embed both terms and documents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into a common (unified) vector space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0B8467-EBCA-A618-9E48-DFE41A758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E0516-DAFC-D42F-D3EE-DC412B43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5E6F3-90D5-A90B-C3B9-76CEC693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A196A-BA56-19BE-4528-5827A2F4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6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106ACF-999F-F633-A5CE-8992F3A6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by Documents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73E9C-5E4E-7D95-D474-DA311D59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F4AFC-8177-2FBA-A6E6-0271CF9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06030-7F7B-E1D2-2EE0-0BD6695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 descr="Picture 16.png">
            <a:extLst>
              <a:ext uri="{FF2B5EF4-FFF2-40B4-BE49-F238E27FC236}">
                <a16:creationId xmlns:a16="http://schemas.microsoft.com/office/drawing/2014/main" id="{D712AF91-F75D-B8BA-B0EE-A2CEEEB8D6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6270010" y="1825625"/>
            <a:ext cx="4985980" cy="4351338"/>
          </a:xfrm>
          <a:prstGeom prst="rect">
            <a:avLst/>
          </a:prstGeom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61EC6F2-5695-8EDD-A007-F82498666DB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66931" y="1742533"/>
          <a:ext cx="5829069" cy="4460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525">
                  <a:extLst>
                    <a:ext uri="{9D8B030D-6E8A-4147-A177-3AD203B41FA5}">
                      <a16:colId xmlns:a16="http://schemas.microsoft.com/office/drawing/2014/main" val="909909973"/>
                    </a:ext>
                  </a:extLst>
                </a:gridCol>
                <a:gridCol w="5163544">
                  <a:extLst>
                    <a:ext uri="{9D8B030D-6E8A-4147-A177-3AD203B41FA5}">
                      <a16:colId xmlns:a16="http://schemas.microsoft.com/office/drawing/2014/main" val="2100185097"/>
                    </a:ext>
                  </a:extLst>
                </a:gridCol>
              </a:tblGrid>
              <a:tr h="5469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Human machine interface for Lab ABC computer applications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1724112077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 survey of user opinion of computer system response time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305657695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EPS user interface management system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4133629657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System and human system engineering testing of EPS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675161881"/>
                  </a:ext>
                </a:extLst>
              </a:tr>
              <a:tr h="5469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 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Relation of user-perceived response time to error measurement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923340659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generation of random, binary, unordered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4077848974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The intersection graph of paths in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2673411940"/>
                  </a:ext>
                </a:extLst>
              </a:tr>
              <a:tr h="5167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Graph minors IV: Widths of trees and well-quasi-ordering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1388203218"/>
                  </a:ext>
                </a:extLst>
              </a:tr>
              <a:tr h="409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m4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Graph minors: A survey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237" marR="1237" marT="1237" marB="0" anchor="ctr"/>
                </a:tc>
                <a:extLst>
                  <a:ext uri="{0D108BD9-81ED-4DB2-BD59-A6C34878D82A}">
                    <a16:rowId xmlns:a16="http://schemas.microsoft.com/office/drawing/2014/main" val="228766016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E9D3E9-5BDE-2896-A320-2EA0DB855C4E}"/>
              </a:ext>
            </a:extLst>
          </p:cNvPr>
          <p:cNvCxnSpPr/>
          <p:nvPr/>
        </p:nvCxnSpPr>
        <p:spPr>
          <a:xfrm rot="16200000" flipV="1">
            <a:off x="5566267" y="4001294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A1C02-8C23-DEC9-FA91-FBC63CCD2ACC}"/>
              </a:ext>
            </a:extLst>
          </p:cNvPr>
          <p:cNvCxnSpPr>
            <a:cxnSpLocks/>
          </p:cNvCxnSpPr>
          <p:nvPr/>
        </p:nvCxnSpPr>
        <p:spPr>
          <a:xfrm flipH="1">
            <a:off x="154814" y="4327814"/>
            <a:ext cx="6115196" cy="363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724D6-4DD8-BD47-3FA5-52F73996B93D}"/>
              </a:ext>
            </a:extLst>
          </p:cNvPr>
          <p:cNvCxnSpPr>
            <a:cxnSpLocks/>
          </p:cNvCxnSpPr>
          <p:nvPr/>
        </p:nvCxnSpPr>
        <p:spPr>
          <a:xfrm flipH="1">
            <a:off x="5809873" y="4781550"/>
            <a:ext cx="6115196" cy="3636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5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4D60-ED9E-E6AC-ADA4-4C3F48E4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F3430-A4DB-D1CC-9C7B-F956EFEC1A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diagonal</a:t>
                </a:r>
              </a:p>
              <a:p>
                <a:pPr lvl="1"/>
                <a:r>
                  <a:rPr lang="en-US" dirty="0"/>
                  <a:t>Eigenvalues</a:t>
                </a:r>
              </a:p>
              <a:p>
                <a:pPr lvl="1"/>
                <a:r>
                  <a:rPr lang="en-US" dirty="0"/>
                  <a:t>Sorted from largest to smallest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are Eigenvectors</a:t>
                </a:r>
              </a:p>
              <a:p>
                <a:pPr lvl="1"/>
                <a:r>
                  <a:rPr lang="en-US" dirty="0"/>
                  <a:t>Orthogonal and unit length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F3430-A4DB-D1CC-9C7B-F956EFEC1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D07F0D-4180-ADBF-D607-8F0EFFD0BE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/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Plus dimension reduction</a:t>
                </a:r>
              </a:p>
              <a:p>
                <a:pPr lvl="1"/>
                <a:r>
                  <a:rPr lang="en-US" dirty="0"/>
                  <a:t>Replace smaller Eigenvalues with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D07F0D-4180-ADBF-D607-8F0EFFD0B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1744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80139-B4A4-46F4-8251-B8A9D64E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9AD8D-D91E-64BC-8498-69931B7C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24FD-64E3-34F2-2C48-444F0CB5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6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807F-532A-AFE1-F631-16AAA4A2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1BA7-400C-788E-6FFA-FD9256576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Recipe</a:t>
            </a:r>
          </a:p>
          <a:p>
            <a:pPr lvl="1"/>
            <a:r>
              <a:rPr lang="en-US" dirty="0"/>
              <a:t>Set smaller Eigenvalues to 0</a:t>
            </a:r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L2 optimality (least squares)</a:t>
            </a:r>
          </a:p>
          <a:p>
            <a:r>
              <a:rPr lang="en-US" dirty="0"/>
              <a:t>Recall that Eigenvalues are sorted from largest to smallest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26424-2769-EBD4-891A-F125A6BD33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Motivation for dimension reduction</a:t>
                </a:r>
              </a:p>
              <a:p>
                <a:pPr lvl="1"/>
                <a:r>
                  <a:rPr lang="en-US" dirty="0"/>
                  <a:t>Computational resources: </a:t>
                </a:r>
              </a:p>
              <a:p>
                <a:pPr lvl="2"/>
                <a:r>
                  <a:rPr lang="en-US" dirty="0"/>
                  <a:t>Space</a:t>
                </a:r>
              </a:p>
              <a:p>
                <a:pPr lvl="3"/>
                <a:r>
                  <a:rPr lang="en-US" dirty="0"/>
                  <a:t>Specter: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 is 200M documents</a:t>
                </a:r>
              </a:p>
              <a:p>
                <a:pPr lvl="3"/>
                <a:r>
                  <a:rPr lang="en-US" dirty="0"/>
                  <a:t>K is 768 (BERT hidden layer)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b="1" i="1" u="sng" dirty="0"/>
                  <a:t>very</a:t>
                </a:r>
                <a:r>
                  <a:rPr lang="en-US" dirty="0"/>
                  <a:t> large)</a:t>
                </a:r>
              </a:p>
              <a:p>
                <a:pPr lvl="2"/>
                <a:r>
                  <a:rPr lang="en-US" dirty="0"/>
                  <a:t>Time</a:t>
                </a:r>
              </a:p>
              <a:p>
                <a:pPr lvl="1"/>
                <a:r>
                  <a:rPr lang="en-US" dirty="0"/>
                  <a:t>Statistical convenience: </a:t>
                </a:r>
              </a:p>
              <a:p>
                <a:pPr lvl="2"/>
                <a:r>
                  <a:rPr lang="en-US" dirty="0"/>
                  <a:t>Smoothing (soft thesaurus)</a:t>
                </a:r>
              </a:p>
              <a:p>
                <a:pPr lvl="2"/>
                <a:r>
                  <a:rPr lang="en-US" dirty="0"/>
                  <a:t>Replace zeros with small values</a:t>
                </a:r>
              </a:p>
              <a:p>
                <a:pPr lvl="1"/>
                <a:r>
                  <a:rPr lang="en-US" dirty="0"/>
                  <a:t>Computational convenience:</a:t>
                </a:r>
              </a:p>
              <a:p>
                <a:pPr lvl="2"/>
                <a:r>
                  <a:rPr lang="en-US" dirty="0"/>
                  <a:t>Approximate nearest neighbors</a:t>
                </a:r>
              </a:p>
              <a:p>
                <a:pPr lvl="2"/>
                <a:r>
                  <a:rPr lang="en-US" dirty="0">
                    <a:hlinkClick r:id="rId2"/>
                  </a:rPr>
                  <a:t>https://pypi.org/project/annoy/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26424-2769-EBD4-891A-F125A6BD3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A35D-27B8-54E4-7C08-484D0BFF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78F09-E5E9-73A1-C3FD-BD6246A6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089C-E9B5-9F9E-1E36-850AB2C5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BAD8-3D0C-A4E8-F94D-056E1F5A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and PCA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52BCCA-9BFC-29E8-FAC7-9C5475093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(Singular Value Decomposition)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0526275-E55A-CD17-F999-57DD9C3ED6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Eigenvalues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Eigenvectors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need not be square</a:t>
                </a:r>
              </a:p>
              <a:p>
                <a:pPr lvl="1"/>
                <a:r>
                  <a:rPr lang="en-US" dirty="0"/>
                  <a:t>(just non-singular)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0526275-E55A-CD17-F999-57DD9C3ED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D75F0B-636A-A7B4-557D-76D1F6D6A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PCA (Principal </a:t>
            </a:r>
            <a:r>
              <a:rPr lang="en-US" dirty="0" err="1"/>
              <a:t>Componenet</a:t>
            </a:r>
            <a:r>
              <a:rPr lang="en-US" dirty="0"/>
              <a:t> Analysis)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8E3B0-B83C-70AE-A4FB-DABEDF1F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CD1DA-4EBA-0916-0937-B44A7FB6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1F393-05C1-75F7-9BBA-AB6B68A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8A54428B-8EA0-38F7-D397-385FCA86163F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square by construction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: Eigenvalues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Covariances</a:t>
                </a:r>
              </a:p>
              <a:p>
                <a:pPr lvl="2"/>
                <a:r>
                  <a:rPr lang="en-US" dirty="0"/>
                  <a:t>Diagonal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are variances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8A54428B-8EA0-38F7-D397-385FCA861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4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Dimension Reduction in 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𝑏𝑒𝑙𝑙𝑐𝑜𝑟𝑒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br>
                  <a:rPr lang="en-US" sz="440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err="1"/>
              <a:t>bellcore</a:t>
            </a:r>
            <a:r>
              <a:rPr lang="en-US" sz="1800" dirty="0"/>
              <a:t> =</a:t>
            </a:r>
          </a:p>
          <a:p>
            <a:pPr>
              <a:buNone/>
            </a:pPr>
            <a:r>
              <a:rPr lang="en-US" sz="1800" dirty="0"/>
              <a:t>structure(.Data = c(1, 1, 1, 0, 0, 0, 0, 0, 0, 0, 0, 0, 0, 0, 1, 1, 1, 1, 1, 0, 1, 0, 0, 0, 0, 1, 0, 1, 1, 0, 0, 1, 0, 0, 0, 0, 1, 0, 0, 0, 2, 0, 0, 1, 0, 0, 0, 0, 0, 0, 0, 1, 0, 1, 1, 0, 0, 0, 0, 0, 0, 0, 0, 0, 0, 0, 0, 0, 0, 1, 0, 0, 0, 0, 0, 0, 0, 0, 0, 0, 0, 1, 1, 0, 0, 0, 0, 0, 0, 0, 0, 0, 0, 1, 1, 1, 0, 0, 0, 0, 0, 0, 0, 0, 1, 0, 1, 1), </a:t>
            </a:r>
          </a:p>
          <a:p>
            <a:pPr>
              <a:buNone/>
            </a:pPr>
            <a:r>
              <a:rPr lang="en-US" sz="1800" dirty="0"/>
              <a:t>.Dim = c(12, 9), </a:t>
            </a:r>
          </a:p>
          <a:p>
            <a:pPr>
              <a:buNone/>
            </a:pPr>
            <a:r>
              <a:rPr lang="en-US" sz="1800" dirty="0"/>
              <a:t>.</a:t>
            </a:r>
            <a:r>
              <a:rPr lang="en-US" sz="1800" dirty="0" err="1"/>
              <a:t>Dimnames</a:t>
            </a:r>
            <a:r>
              <a:rPr lang="en-US" sz="1800" dirty="0"/>
              <a:t> = list(c("human", "interface", "computer", "user", "system", "response", "time", "EPS", "survey", "trees", "graph", "minors"), </a:t>
            </a:r>
          </a:p>
          <a:p>
            <a:pPr>
              <a:buNone/>
            </a:pPr>
            <a:r>
              <a:rPr lang="en-US" sz="1800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400" dirty="0"/>
              <a:t>b = </a:t>
            </a:r>
            <a:r>
              <a:rPr lang="en-US" sz="2400" dirty="0" err="1"/>
              <a:t>svd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b2 = </a:t>
            </a:r>
            <a:r>
              <a:rPr lang="en-US" sz="2400" dirty="0" err="1"/>
              <a:t>b$u</a:t>
            </a:r>
            <a:r>
              <a:rPr lang="en-US" sz="2400" dirty="0"/>
              <a:t>[,1:2] %*% </a:t>
            </a:r>
            <a:r>
              <a:rPr lang="en-US" sz="2400" dirty="0" err="1"/>
              <a:t>diag</a:t>
            </a:r>
            <a:r>
              <a:rPr lang="en-US" sz="2400" dirty="0"/>
              <a:t>(</a:t>
            </a:r>
            <a:r>
              <a:rPr lang="en-US" sz="2400" dirty="0" err="1"/>
              <a:t>b$d</a:t>
            </a:r>
            <a:r>
              <a:rPr lang="en-US" sz="2400" dirty="0"/>
              <a:t>[1:2]) %*% t(</a:t>
            </a:r>
            <a:r>
              <a:rPr lang="en-US" sz="2400" dirty="0" err="1"/>
              <a:t>b$v</a:t>
            </a:r>
            <a:r>
              <a:rPr lang="en-US" sz="2400" dirty="0"/>
              <a:t>[,1:2])</a:t>
            </a:r>
          </a:p>
          <a:p>
            <a:pPr>
              <a:buNone/>
            </a:pPr>
            <a:r>
              <a:rPr lang="en-US" sz="2400" dirty="0" err="1"/>
              <a:t>dimnames</a:t>
            </a:r>
            <a:r>
              <a:rPr lang="en-US" sz="2400" dirty="0"/>
              <a:t>(b2) = </a:t>
            </a:r>
            <a:r>
              <a:rPr lang="en-US" sz="2400" dirty="0" err="1"/>
              <a:t>dimnames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par(</a:t>
            </a:r>
            <a:r>
              <a:rPr lang="en-US" sz="2400" dirty="0" err="1"/>
              <a:t>mfrow</a:t>
            </a:r>
            <a:r>
              <a:rPr lang="en-US" sz="2400" dirty="0"/>
              <a:t>=c(2,2))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</a:t>
            </a:r>
            <a:r>
              <a:rPr lang="en-US" sz="2400" dirty="0" err="1"/>
              <a:t>bellcore</a:t>
            </a:r>
            <a:r>
              <a:rPr lang="en-US" sz="2400" dirty="0"/>
              <a:t>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(t(</a:t>
            </a:r>
            <a:r>
              <a:rPr lang="en-US" sz="2400" dirty="0" err="1"/>
              <a:t>bellcore</a:t>
            </a:r>
            <a:r>
              <a:rPr lang="en-US" sz="2400" dirty="0"/>
              <a:t>)))))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(b2))))</a:t>
            </a:r>
          </a:p>
          <a:p>
            <a:pPr>
              <a:buNone/>
            </a:pPr>
            <a:r>
              <a:rPr lang="en-US" sz="2400" dirty="0"/>
              <a:t>plot(</a:t>
            </a:r>
            <a:r>
              <a:rPr lang="en-US" sz="2400" dirty="0" err="1"/>
              <a:t>hclust</a:t>
            </a:r>
            <a:r>
              <a:rPr lang="en-US" sz="2400" dirty="0"/>
              <a:t>(</a:t>
            </a:r>
            <a:r>
              <a:rPr lang="en-US" sz="2400" dirty="0" err="1"/>
              <a:t>as.dist</a:t>
            </a:r>
            <a:r>
              <a:rPr lang="en-US" sz="2400" dirty="0"/>
              <a:t>(-</a:t>
            </a:r>
            <a:r>
              <a:rPr lang="en-US" sz="2400" dirty="0" err="1"/>
              <a:t>cor</a:t>
            </a:r>
            <a:r>
              <a:rPr lang="en-US" sz="2400" dirty="0"/>
              <a:t>(t(b2)))))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SVD maps terms &amp; docs into internal dimensions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95271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9A3-43D4-57E0-9DEF-1FFB7229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Search &amp; Information Retrieval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D9F0B7-056C-0FA3-30EB-0E78D889D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B5A34-5595-8066-205B-C2DD38B2A7A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Textbook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https://www-nlp.stanford.edu/IR-book/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Term-by-doc matrix: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terms: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Similarity of doc: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Index: Inverted file (postings)</a:t>
                </a:r>
              </a:p>
              <a:p>
                <a:pPr lvl="1"/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Solitaire </a:t>
                </a:r>
                <a:r>
                  <a:rPr lang="en-US" dirty="0">
                    <a:sym typeface="Wingdings" pitchFamily="2" charset="2"/>
                  </a:rPr>
                  <a:t> Multiplayer Game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Solitaire: users lose to library (casino)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Multiplayer Game: </a:t>
                </a:r>
                <a:r>
                  <a:rPr lang="en-US" dirty="0" err="1">
                    <a:sym typeface="Wingdings" pitchFamily="2" charset="2"/>
                  </a:rPr>
                  <a:t>Ecosytems</a:t>
                </a:r>
                <a:endParaRPr lang="en-US" dirty="0">
                  <a:sym typeface="Wingdings" pitchFamily="2" charset="2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Readers, writers, </a:t>
                </a:r>
                <a:r>
                  <a:rPr lang="en-US" dirty="0" err="1">
                    <a:sym typeface="Wingdings" pitchFamily="2" charset="2"/>
                  </a:rPr>
                  <a:t>advertizers</a:t>
                </a:r>
                <a:r>
                  <a:rPr lang="en-US" dirty="0">
                    <a:sym typeface="Wingdings" pitchFamily="2" charset="2"/>
                  </a:rPr>
                  <a:t>, market makers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DB5A34-5595-8066-205B-C2DD38B2A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74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4E47C-1457-D4D6-A2F3-803DD91A1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Web Search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9143D-8F0B-EF26-2158-BB2204C72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Left rail (algo) vs. right rail (ads)</a:t>
            </a:r>
          </a:p>
          <a:p>
            <a:pPr lvl="1"/>
            <a:r>
              <a:rPr lang="en-US" dirty="0"/>
              <a:t>Instant Answers</a:t>
            </a:r>
          </a:p>
          <a:p>
            <a:r>
              <a:rPr lang="en-US" dirty="0"/>
              <a:t>Crawl: </a:t>
            </a:r>
            <a:r>
              <a:rPr lang="en-US" dirty="0" err="1"/>
              <a:t>wget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Seed URLs </a:t>
            </a:r>
            <a:r>
              <a:rPr lang="en-US" dirty="0">
                <a:sym typeface="Wingdings" pitchFamily="2" charset="2"/>
              </a:rPr>
              <a:t> sample of ``everything’’</a:t>
            </a:r>
          </a:p>
          <a:p>
            <a:pPr lvl="1"/>
            <a:r>
              <a:rPr lang="en-US" dirty="0">
                <a:sym typeface="Wingdings" pitchFamily="2" charset="2"/>
              </a:rPr>
              <a:t>Deep web</a:t>
            </a:r>
          </a:p>
          <a:p>
            <a:pPr lvl="1"/>
            <a:r>
              <a:rPr lang="en-US" dirty="0" err="1">
                <a:sym typeface="Wingdings" pitchFamily="2" charset="2"/>
              </a:rPr>
              <a:t>WayBack</a:t>
            </a:r>
            <a:r>
              <a:rPr lang="en-US" dirty="0">
                <a:sym typeface="Wingdings" pitchFamily="2" charset="2"/>
              </a:rPr>
              <a:t> Machine</a:t>
            </a:r>
          </a:p>
          <a:p>
            <a:pPr lvl="2"/>
            <a:r>
              <a:rPr lang="en-US" dirty="0">
                <a:sym typeface="Wingdings" pitchFamily="2" charset="2"/>
                <a:hlinkClick r:id="rId4"/>
              </a:rPr>
              <a:t>https://web.archive.org/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User logs: queries, clicks</a:t>
            </a:r>
          </a:p>
          <a:p>
            <a:pPr lvl="1"/>
            <a:r>
              <a:rPr lang="en-US" dirty="0">
                <a:sym typeface="Wingdings" pitchFamily="2" charset="2"/>
              </a:rPr>
              <a:t>Larger than crawls </a:t>
            </a:r>
          </a:p>
          <a:p>
            <a:pPr lvl="2"/>
            <a:r>
              <a:rPr lang="en-US" dirty="0">
                <a:sym typeface="Wingdings" pitchFamily="2" charset="2"/>
              </a:rPr>
              <a:t>Healthy ecosystem  more readers than writers</a:t>
            </a:r>
          </a:p>
          <a:p>
            <a:pPr lvl="1"/>
            <a:r>
              <a:rPr lang="en-US" dirty="0">
                <a:sym typeface="Wingdings" pitchFamily="2" charset="2"/>
              </a:rPr>
              <a:t>Behavioral signals </a:t>
            </a:r>
          </a:p>
          <a:p>
            <a:pPr lvl="2"/>
            <a:r>
              <a:rPr lang="en-US" dirty="0">
                <a:sym typeface="Wingdings" pitchFamily="2" charset="2"/>
              </a:rPr>
              <a:t>(super-important feedback)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C8D6D-CD5D-4290-3A0F-5D8FD4EB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73F3-B69E-B917-B48C-56C99AA5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2FD54F-F79B-AA4A-1E4E-AF57E58CCB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𝑏𝑒𝑙𝑙𝑐𝑜𝑟𝑒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2FD54F-F79B-AA4A-1E4E-AF57E58CC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4D35-7108-2DB8-5AAF-0B8906F9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B027E-9563-035D-C2D8-9C9E861B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803D-F459-5FF9-A35D-D67B704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1CD558-FE2A-0622-2E4D-F19343747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4" name="Content Placeholder 13" descr="Picture 16.png">
            <a:extLst>
              <a:ext uri="{FF2B5EF4-FFF2-40B4-BE49-F238E27FC236}">
                <a16:creationId xmlns:a16="http://schemas.microsoft.com/office/drawing/2014/main" id="{6FBEFADC-B298-4C55-0067-BCD7336BC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25833" t="18000" r="28333" b="18000"/>
          <a:stretch>
            <a:fillRect/>
          </a:stretch>
        </p:blipFill>
        <p:spPr>
          <a:xfrm>
            <a:off x="936010" y="1825625"/>
            <a:ext cx="4985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2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51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51400" cy="4351338"/>
              </a:xfrm>
              <a:blipFill>
                <a:blip r:embed="rId2"/>
                <a:stretch>
                  <a:fillRect l="-235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89600" y="3722888"/>
            <a:ext cx="6693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https://radimrehurek.com/gensim/auto_examples/tutorials/run_annoy.html</a:t>
            </a:r>
            <a:r>
              <a:rPr lang="en-US" sz="16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418919"/>
            <a:ext cx="6614875" cy="2293550"/>
          </a:xfrm>
        </p:spPr>
      </p:pic>
      <p:pic>
        <p:nvPicPr>
          <p:cNvPr id="11266" name="Picture 2" descr="Annoy example">
            <a:extLst>
              <a:ext uri="{FF2B5EF4-FFF2-40B4-BE49-F238E27FC236}">
                <a16:creationId xmlns:a16="http://schemas.microsoft.com/office/drawing/2014/main" id="{4A6B5836-B68F-4D9D-39AC-0F172A824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29" y="4020246"/>
            <a:ext cx="2952748" cy="29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C1E77-6309-577E-FEE9-8D225618FC21}"/>
              </a:ext>
            </a:extLst>
          </p:cNvPr>
          <p:cNvSpPr txBox="1"/>
          <p:nvPr/>
        </p:nvSpPr>
        <p:spPr>
          <a:xfrm>
            <a:off x="8727368" y="6006019"/>
            <a:ext cx="6118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https://pypi.org/project/annoy/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004A-7B56-D3EF-D1CF-410314B7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84640C-44CA-D458-918A-33EFAC4F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https://web.stanford.edu/~jurafsky/slp3/13.pdf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0155-9BF7-A5C5-C7EE-566A70AE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6602-6C39-3BF4-4322-3C715F53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99E8B-EFF1-9E50-165F-C850995A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254" y="136525"/>
            <a:ext cx="2973558" cy="29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3673C7-D784-2CD2-B389-AEECE4C3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Crawling</a:t>
            </a:r>
            <a:br>
              <a:rPr lang="en-US" dirty="0"/>
            </a:br>
            <a:r>
              <a:rPr lang="en-US" dirty="0">
                <a:hlinkClick r:id="rId2"/>
              </a:rPr>
              <a:t>https://nlp.stanford.edu/IR-book/pdf/20crawl.pdf</a:t>
            </a:r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BE9A1B-C2A7-8775-C85D-BBB10EB20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Expensive: Limited to a few large companies</a:t>
            </a:r>
          </a:p>
          <a:p>
            <a:r>
              <a:rPr lang="en-US" dirty="0"/>
              <a:t>Prioritize URLs by coverage of</a:t>
            </a:r>
          </a:p>
          <a:p>
            <a:pPr lvl="1"/>
            <a:r>
              <a:rPr lang="en-US" dirty="0"/>
              <a:t>Popular pages (estimates of demand)</a:t>
            </a:r>
          </a:p>
          <a:p>
            <a:pPr lvl="1"/>
            <a:r>
              <a:rPr lang="en-US" dirty="0"/>
              <a:t>Freshness (estimates of when the content is likely to differ from what is in cache)</a:t>
            </a:r>
          </a:p>
          <a:p>
            <a:r>
              <a:rPr lang="en-US" dirty="0"/>
              <a:t>How large is the web?  </a:t>
            </a:r>
            <a:r>
              <a:rPr lang="en-US" dirty="0">
                <a:hlinkClick r:id="rId3"/>
              </a:rPr>
              <a:t>Spider traps</a:t>
            </a:r>
            <a:r>
              <a:rPr lang="en-US" dirty="0"/>
              <a:t>!  </a:t>
            </a:r>
          </a:p>
          <a:p>
            <a:pPr lvl="1"/>
            <a:r>
              <a:rPr lang="en-US" dirty="0"/>
              <a:t>(Near duplicate pages &amp; Approximate nearest neighbors)</a:t>
            </a:r>
          </a:p>
          <a:p>
            <a:pPr lvl="1"/>
            <a:r>
              <a:rPr lang="en-US" dirty="0"/>
              <a:t>Calendar pages are not spider traps, but…</a:t>
            </a:r>
          </a:p>
          <a:p>
            <a:pPr lvl="1"/>
            <a:r>
              <a:rPr lang="en-US" dirty="0"/>
              <a:t>Ads, view counters</a:t>
            </a:r>
          </a:p>
          <a:p>
            <a:pPr lvl="2"/>
            <a:r>
              <a:rPr lang="en-US" dirty="0">
                <a:hlinkClick r:id="rId4"/>
              </a:rPr>
              <a:t>https://www.wysiwygwebbuilder.com/phpcounter.html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5"/>
              </a:rPr>
              <a:t>https://www.geeksforgeeks.org/comparator-function-of-qsort-in-c/</a:t>
            </a:r>
            <a:r>
              <a:rPr lang="en-US" dirty="0"/>
              <a:t> </a:t>
            </a:r>
          </a:p>
          <a:p>
            <a:r>
              <a:rPr lang="en-US" dirty="0"/>
              <a:t>Politeness (</a:t>
            </a:r>
            <a:r>
              <a:rPr lang="en-US" dirty="0" err="1"/>
              <a:t>robots.txt</a:t>
            </a:r>
            <a:r>
              <a:rPr lang="en-US" dirty="0"/>
              <a:t>): denial of service attacks</a:t>
            </a:r>
          </a:p>
          <a:p>
            <a:r>
              <a:rPr lang="en-US" dirty="0"/>
              <a:t>Bragging Rights</a:t>
            </a:r>
          </a:p>
          <a:p>
            <a:pPr lvl="1"/>
            <a:r>
              <a:rPr lang="en-US" dirty="0"/>
              <a:t>Our Index is bigger than yours </a:t>
            </a:r>
            <a:r>
              <a:rPr lang="en-US" dirty="0">
                <a:sym typeface="Wingdings" pitchFamily="2" charset="2"/>
              </a:rPr>
              <a:t> Race Conditions</a:t>
            </a:r>
            <a:endParaRPr lang="en-US" dirty="0"/>
          </a:p>
          <a:p>
            <a:r>
              <a:rPr lang="en-US" dirty="0"/>
              <a:t>How do you get seeds?</a:t>
            </a:r>
          </a:p>
          <a:p>
            <a:pPr lvl="1"/>
            <a:r>
              <a:rPr lang="en-US" dirty="0"/>
              <a:t>Toolbar, Gmail, Chrome, phones, Social Media, DNS (</a:t>
            </a:r>
            <a:r>
              <a:rPr lang="en-US" dirty="0">
                <a:hlinkClick r:id="rId6"/>
              </a:rPr>
              <a:t>Domain Name System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Security/privacy holes &amp; DNS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7923A-4DAC-08CF-2E36-0AD019CF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A60B-421E-C3B2-6F9A-1C8C687A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E24F1-0BD1-AEE4-A746-F7B8546FF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4131" y="3750299"/>
            <a:ext cx="2516358" cy="25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764B1A-8E3B-E2E7-6843-16A00EB6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Answers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69CAB5-2976-BA61-4770-4812F66D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Rail: 10 blue links</a:t>
            </a:r>
          </a:p>
          <a:p>
            <a:pPr lvl="1"/>
            <a:r>
              <a:rPr lang="en-US" dirty="0"/>
              <a:t>algo search</a:t>
            </a:r>
          </a:p>
          <a:p>
            <a:pPr lvl="1"/>
            <a:r>
              <a:rPr lang="en-US" dirty="0"/>
              <a:t>learning to rank: </a:t>
            </a:r>
            <a:r>
              <a:rPr lang="en-US" dirty="0">
                <a:hlinkClick r:id="rId2"/>
              </a:rPr>
              <a:t>https://en.wikipedia.org/wiki/Learning_to_rank</a:t>
            </a:r>
            <a:r>
              <a:rPr lang="en-US" dirty="0"/>
              <a:t> </a:t>
            </a:r>
          </a:p>
          <a:p>
            <a:r>
              <a:rPr lang="en-US" dirty="0"/>
              <a:t>Right Rail: ads</a:t>
            </a:r>
          </a:p>
          <a:p>
            <a:pPr lvl="1"/>
            <a:r>
              <a:rPr lang="en-US" dirty="0"/>
              <a:t>auction: </a:t>
            </a:r>
            <a:r>
              <a:rPr lang="en-US" dirty="0">
                <a:hlinkClick r:id="rId3"/>
              </a:rPr>
              <a:t>https://en.wikipedia.org/wiki/Sponsored_search_auction</a:t>
            </a:r>
            <a:r>
              <a:rPr lang="en-US" dirty="0"/>
              <a:t> </a:t>
            </a:r>
          </a:p>
          <a:p>
            <a:r>
              <a:rPr lang="en-US" dirty="0"/>
              <a:t>Instant Answers</a:t>
            </a:r>
          </a:p>
          <a:p>
            <a:pPr lvl="1"/>
            <a:r>
              <a:rPr lang="en-US" dirty="0"/>
              <a:t>Internal groups compete for types of queries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17457-6692-6CB7-C21E-20DAF2FD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F48918-2353-1614-5B85-15DB2E83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55166" cy="1325563"/>
          </a:xfrm>
        </p:spPr>
        <p:txBody>
          <a:bodyPr/>
          <a:lstStyle/>
          <a:p>
            <a:r>
              <a:rPr lang="en-US" dirty="0"/>
              <a:t>Instant Answers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  <p:pic>
        <p:nvPicPr>
          <p:cNvPr id="20" name="Content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CD20B05-61D0-A06E-5718-DF7F142A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262" y="365124"/>
            <a:ext cx="7229791" cy="5775423"/>
          </a:xfrm>
        </p:spPr>
      </p:pic>
    </p:spTree>
    <p:extLst>
      <p:ext uri="{BB962C8B-B14F-4D97-AF65-F5344CB8AC3E}">
        <p14:creationId xmlns:p14="http://schemas.microsoft.com/office/powerpoint/2010/main" val="229062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8545" cy="1325563"/>
          </a:xfrm>
        </p:spPr>
        <p:txBody>
          <a:bodyPr/>
          <a:lstStyle/>
          <a:p>
            <a:r>
              <a:rPr lang="en-US" dirty="0"/>
              <a:t>Instant Answers</a:t>
            </a:r>
            <a:br>
              <a:rPr lang="en-US" dirty="0"/>
            </a:br>
            <a:r>
              <a:rPr lang="en-US" dirty="0"/>
              <a:t>10 Blue Links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CAF1E8D-7BFB-B812-4677-A158BD28B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6596" y="136525"/>
            <a:ext cx="6631004" cy="5757838"/>
          </a:xfrm>
        </p:spPr>
      </p:pic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5F3550FD-21E6-EBBC-70C0-D573A6CED637}"/>
              </a:ext>
            </a:extLst>
          </p:cNvPr>
          <p:cNvSpPr/>
          <p:nvPr/>
        </p:nvSpPr>
        <p:spPr>
          <a:xfrm>
            <a:off x="3635188" y="5187575"/>
            <a:ext cx="1145346" cy="508002"/>
          </a:xfrm>
          <a:prstGeom prst="wedgeRectCallout">
            <a:avLst>
              <a:gd name="adj1" fmla="val 143535"/>
              <a:gd name="adj2" fmla="val 213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6156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C5661A-5B3C-94F9-4D0A-7214E68C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</a:t>
            </a:r>
          </a:p>
        </p:txBody>
      </p:sp>
      <p:pic>
        <p:nvPicPr>
          <p:cNvPr id="12" name="Content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FB4887A2-292C-9E45-FA05-00CAEBD5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60594"/>
            <a:ext cx="8133416" cy="601872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E884-997F-63DE-CBC0-741CAC1E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B2D06-CDFA-B165-3D49-684E806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E2F9-450A-5FF4-51C8-1177CA6F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3F00-BB08-115B-9B4D-C7E23AD6F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Extract sample of queries from query logs</a:t>
            </a:r>
          </a:p>
          <a:p>
            <a:r>
              <a:rPr lang="en-US" dirty="0"/>
              <a:t>Scrape 10 blue links from release candidates </a:t>
            </a:r>
          </a:p>
          <a:p>
            <a:pPr lvl="1"/>
            <a:r>
              <a:rPr lang="en-US" dirty="0"/>
              <a:t>(and competition)</a:t>
            </a:r>
          </a:p>
          <a:p>
            <a:pPr lvl="1"/>
            <a:r>
              <a:rPr lang="en-US" dirty="0"/>
              <a:t>(over time)</a:t>
            </a:r>
          </a:p>
          <a:p>
            <a:r>
              <a:rPr lang="en-US" dirty="0"/>
              <a:t>Send Queries and candidate URLs to human judges</a:t>
            </a:r>
          </a:p>
          <a:p>
            <a:pPr lvl="1"/>
            <a:r>
              <a:rPr lang="en-US" dirty="0"/>
              <a:t>score 1-5 (plus perhaps offensive)</a:t>
            </a:r>
          </a:p>
          <a:p>
            <a:pPr lvl="1"/>
            <a:r>
              <a:rPr lang="en-US" dirty="0"/>
              <a:t>perfect, excellent, good, fair, poor, offensive/illegal/irresponsible</a:t>
            </a:r>
          </a:p>
          <a:p>
            <a:r>
              <a:rPr lang="en-US" dirty="0"/>
              <a:t>Score scrapes with NDCG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8D353-321E-E005-C222-77813327DE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Learning to Rank</a:t>
            </a:r>
          </a:p>
          <a:p>
            <a:r>
              <a:rPr lang="en-US" dirty="0"/>
              <a:t>Track scores over time</a:t>
            </a:r>
          </a:p>
          <a:p>
            <a:pPr lvl="1"/>
            <a:r>
              <a:rPr lang="en-US" dirty="0"/>
              <a:t>and hopefully get better and better over time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Judges prefer Google Brand</a:t>
            </a:r>
          </a:p>
          <a:p>
            <a:pPr lvl="2"/>
            <a:r>
              <a:rPr lang="en-US" dirty="0"/>
              <a:t>Even when the links are the same</a:t>
            </a:r>
          </a:p>
          <a:p>
            <a:pPr lvl="1"/>
            <a:r>
              <a:rPr lang="en-US" dirty="0"/>
              <a:t>Learning to rank </a:t>
            </a:r>
            <a:r>
              <a:rPr lang="en-US" dirty="0">
                <a:sym typeface="Wingdings" pitchFamily="2" charset="2"/>
              </a:rPr>
              <a:t> Cheating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Watermarking</a:t>
            </a:r>
          </a:p>
          <a:p>
            <a:pPr lvl="1"/>
            <a:r>
              <a:rPr lang="en-US" dirty="0"/>
              <a:t>Now that Google is a monopoly</a:t>
            </a:r>
          </a:p>
          <a:p>
            <a:pPr lvl="2"/>
            <a:r>
              <a:rPr lang="en-US" dirty="0"/>
              <a:t>Little incentive to improve</a:t>
            </a:r>
          </a:p>
          <a:p>
            <a:pPr lvl="2"/>
            <a:r>
              <a:rPr lang="en-US" dirty="0"/>
              <a:t>Web search may be degrading</a:t>
            </a:r>
          </a:p>
          <a:p>
            <a:pPr lvl="3"/>
            <a:r>
              <a:rPr lang="en-US" dirty="0"/>
              <a:t>(creating opportunity for chat bots)</a:t>
            </a:r>
          </a:p>
          <a:p>
            <a:pPr lvl="1"/>
            <a:r>
              <a:rPr lang="en-US" dirty="0"/>
              <a:t>SEOs (Search Engine Optimization)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7349-A9B3-3C05-9A64-EDE9C2E3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EF790-AD76-28FC-61DA-D40812DE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1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23019</TotalTime>
  <Words>2351</Words>
  <Application>Microsoft Macintosh PowerPoint</Application>
  <PresentationFormat>Widescreen</PresentationFormat>
  <Paragraphs>387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CS6120: Lecture 12 Web Search Machine Translation</vt:lpstr>
      <vt:lpstr>Your Projects</vt:lpstr>
      <vt:lpstr>Web Search &amp; Information Retrieval</vt:lpstr>
      <vt:lpstr>Web Crawling https://nlp.stanford.edu/IR-book/pdf/20crawl.pdf </vt:lpstr>
      <vt:lpstr>Types of Answers</vt:lpstr>
      <vt:lpstr>Instant Answers</vt:lpstr>
      <vt:lpstr>Instant Answers 10 Blue Links</vt:lpstr>
      <vt:lpstr>Ads</vt:lpstr>
      <vt:lpstr>Evaluation</vt:lpstr>
      <vt:lpstr>Ad Auction https://moz.com/blog/understanding-google-ads-auction </vt:lpstr>
      <vt:lpstr>PowerPoint Presentation</vt:lpstr>
      <vt:lpstr>Priors: Pr(URL) Query-independent</vt:lpstr>
      <vt:lpstr>PowerPoint Presentation</vt:lpstr>
      <vt:lpstr>Metcalfe’s Law (Network Effects)</vt:lpstr>
      <vt:lpstr>Linear Algebra &amp; Term-by-Document Matrices</vt:lpstr>
      <vt:lpstr>Nearly Everything To Vectors (Embeddings) (VectorDB)</vt:lpstr>
      <vt:lpstr>Salton’s Vector Space Model</vt:lpstr>
      <vt:lpstr>Word2vec (Embeddings)</vt:lpstr>
      <vt:lpstr>PowerPoint Presentation</vt:lpstr>
      <vt:lpstr>Information Retrieval (IR) notation Term Weighting: tf * IDF</vt:lpstr>
      <vt:lpstr>Bellcore Example</vt:lpstr>
      <vt:lpstr>Bellcore’s Example: Bag of Words + SVD http://wordvec.colorado.edu/papers/Deerwester_1990.pdf </vt:lpstr>
      <vt:lpstr>Term by Documents Matrix</vt:lpstr>
      <vt:lpstr>Term by Document Matrix</vt:lpstr>
      <vt:lpstr>Singular Value Decomposition (SVD)</vt:lpstr>
      <vt:lpstr>Dimension Reduction</vt:lpstr>
      <vt:lpstr>SVD and PCA</vt:lpstr>
      <vt:lpstr>Dimension Reduction in R bellcore ≈U D V^T </vt:lpstr>
      <vt:lpstr>SVD maps terms &amp; docs into internal dimensions</vt:lpstr>
      <vt:lpstr>bellcore ≈U D V^T</vt:lpstr>
      <vt:lpstr>PowerPoint Presentation</vt:lpstr>
      <vt:lpstr>PowerPoint Presentation</vt:lpstr>
      <vt:lpstr>Approximate Nearest Neighbors (ANN)</vt:lpstr>
      <vt:lpstr>Machine Translation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188</cp:revision>
  <dcterms:created xsi:type="dcterms:W3CDTF">2023-08-31T19:51:53Z</dcterms:created>
  <dcterms:modified xsi:type="dcterms:W3CDTF">2023-12-04T22:58:38Z</dcterms:modified>
</cp:coreProperties>
</file>